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9"/>
  </p:notesMasterIdLst>
  <p:sldIdLst>
    <p:sldId id="256" r:id="rId2"/>
    <p:sldId id="299" r:id="rId3"/>
    <p:sldId id="377" r:id="rId4"/>
    <p:sldId id="378" r:id="rId5"/>
    <p:sldId id="329" r:id="rId6"/>
    <p:sldId id="381" r:id="rId7"/>
    <p:sldId id="362" r:id="rId8"/>
  </p:sldIdLst>
  <p:sldSz cx="9144000" cy="5143500" type="screen16x9"/>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FFFFFF"/>
    <a:srgbClr val="000000"/>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8663FD-4960-4A4F-A348-AEC5B1BC9CEB}" v="2" dt="2023-08-12T18:20:17.927"/>
  </p1510:revLst>
</p1510:revInfo>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p:restoredTop sz="77143"/>
  </p:normalViewPr>
  <p:slideViewPr>
    <p:cSldViewPr snapToGrid="0">
      <p:cViewPr varScale="1">
        <p:scale>
          <a:sx n="104" d="100"/>
          <a:sy n="104" d="100"/>
        </p:scale>
        <p:origin x="208" y="600"/>
      </p:cViewPr>
      <p:guideLst/>
    </p:cSldViewPr>
  </p:slideViewPr>
  <p:outlineViewPr>
    <p:cViewPr>
      <p:scale>
        <a:sx n="33" d="100"/>
        <a:sy n="33" d="100"/>
      </p:scale>
      <p:origin x="0" y="-10824"/>
    </p:cViewPr>
  </p:outlineViewPr>
  <p:notesTextViewPr>
    <p:cViewPr>
      <p:scale>
        <a:sx n="1" d="1"/>
        <a:sy n="1" d="1"/>
      </p:scale>
      <p:origin x="0" y="0"/>
    </p:cViewPr>
  </p:notesTextViewPr>
  <p:notesViewPr>
    <p:cSldViewPr snapToGrid="0">
      <p:cViewPr>
        <p:scale>
          <a:sx n="100" d="100"/>
          <a:sy n="100" d="100"/>
        </p:scale>
        <p:origin x="1272" y="-211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394582" y="4459525"/>
            <a:ext cx="6313311" cy="4780299"/>
          </a:xfrm>
          <a:prstGeom prst="rect">
            <a:avLst/>
          </a:prstGeom>
        </p:spPr>
        <p:txBody>
          <a:bodyPr spcFirstLastPara="1" wrap="square" lIns="94213" tIns="94213" rIns="94213" bIns="94213" anchor="t" anchorCtr="0">
            <a:noAutofit/>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If this is the first-time participants are hearing about the Doc B Leadership Academy introduce the Academy. This is a great opportunity to build the “why” behind the “what” of leadership development based on the philosophies and values of Clovis Unified (script available in resource folder).  If this is not the first time briefly review the purpose of the Leadership Academy.</a:t>
            </a:r>
          </a:p>
          <a:p>
            <a:pPr marL="163592"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14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a:xfrm>
            <a:off x="710248" y="4459526"/>
            <a:ext cx="5681980" cy="4506468"/>
          </a:xfrm>
        </p:spPr>
        <p:txBody>
          <a:bodyPr/>
          <a:lstStyle/>
          <a:p>
            <a:pPr marL="0" indent="0">
              <a:buNone/>
            </a:pPr>
            <a:r>
              <a:rPr lang="en-US" dirty="0">
                <a:latin typeface="Times New Roman" panose="02020603050405020304" pitchFamily="18" charset="0"/>
                <a:cs typeface="Times New Roman" panose="02020603050405020304" pitchFamily="18" charset="0"/>
              </a:rPr>
              <a:t>Script: Tier I, II, III</a:t>
            </a:r>
          </a:p>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There are 11 philosophy statements that serve as the foundation of Clovis Unified. Today’s philosophy is “Education is a Partnership Between the School and the Community”. There are four values that reflect this philosophy. Read or ask someone to read the values from the slide. </a:t>
            </a:r>
          </a:p>
          <a:p>
            <a:pPr marL="0" indent="0">
              <a:buNone/>
            </a:pPr>
            <a:r>
              <a:rPr lang="en-US" b="1" dirty="0">
                <a:latin typeface="Times New Roman" panose="02020603050405020304" pitchFamily="18" charset="0"/>
                <a:cs typeface="Times New Roman" panose="02020603050405020304" pitchFamily="18" charset="0"/>
              </a:rPr>
              <a:t>Values</a:t>
            </a:r>
          </a:p>
          <a:p>
            <a:pPr marL="0" indent="0">
              <a:buNone/>
            </a:pPr>
            <a:r>
              <a:rPr lang="en-US" i="1" dirty="0">
                <a:latin typeface="Times New Roman" panose="02020603050405020304" pitchFamily="18" charset="0"/>
                <a:cs typeface="Times New Roman" panose="02020603050405020304" pitchFamily="18" charset="0"/>
              </a:rPr>
              <a:t>“It is amazing what people can accomplish when no one cares who gets the credit.” </a:t>
            </a:r>
            <a:r>
              <a:rPr lang="en-US" dirty="0">
                <a:latin typeface="Times New Roman" panose="02020603050405020304" pitchFamily="18" charset="0"/>
                <a:cs typeface="Times New Roman" panose="02020603050405020304" pitchFamily="18" charset="0"/>
              </a:rPr>
              <a:t>is a value statement we attribute to Doc Buchanan. The other three values are based on the collaborative effort of employees and reviewed annually as part of our strategic plan.</a:t>
            </a:r>
          </a:p>
          <a:p>
            <a:pPr marL="176679" indent="-176679"/>
            <a:r>
              <a:rPr lang="en-US" dirty="0">
                <a:latin typeface="Times New Roman" panose="02020603050405020304" pitchFamily="18" charset="0"/>
                <a:cs typeface="Times New Roman" panose="02020603050405020304" pitchFamily="18" charset="0"/>
              </a:rPr>
              <a:t>We are the stewards of our community’s resources.</a:t>
            </a:r>
          </a:p>
          <a:p>
            <a:pPr marL="176679" indent="-176679"/>
            <a:r>
              <a:rPr lang="en-US" dirty="0">
                <a:latin typeface="Times New Roman" panose="02020603050405020304" pitchFamily="18" charset="0"/>
                <a:cs typeface="Times New Roman" panose="02020603050405020304" pitchFamily="18" charset="0"/>
              </a:rPr>
              <a:t>Our schools are open the community.</a:t>
            </a:r>
          </a:p>
          <a:p>
            <a:pPr marL="176679" indent="-176679"/>
            <a:r>
              <a:rPr lang="en-US" dirty="0">
                <a:latin typeface="Times New Roman" panose="02020603050405020304" pitchFamily="18" charset="0"/>
                <a:cs typeface="Times New Roman" panose="02020603050405020304" pitchFamily="18" charset="0"/>
              </a:rPr>
              <a:t>Leaders make decisions that include perspectives from parents, students, staff and community.</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Ask participants to turn to a neighbor and share </a:t>
            </a:r>
            <a:r>
              <a:rPr lang="en-US" b="1" dirty="0">
                <a:latin typeface="Times New Roman" panose="02020603050405020304" pitchFamily="18" charset="0"/>
                <a:cs typeface="Times New Roman" panose="02020603050405020304" pitchFamily="18" charset="0"/>
              </a:rPr>
              <a:t>one value </a:t>
            </a:r>
            <a:r>
              <a:rPr lang="en-US" dirty="0">
                <a:latin typeface="Times New Roman" panose="02020603050405020304" pitchFamily="18" charset="0"/>
                <a:cs typeface="Times New Roman" panose="02020603050405020304" pitchFamily="18" charset="0"/>
              </a:rPr>
              <a:t>that resonates with them and explain why. Facilitator models, sharing their choice and explaining why. Facilitator models, sharing their choice and why.</a:t>
            </a:r>
          </a:p>
          <a:p>
            <a:pPr marL="0" indent="0">
              <a:buNone/>
            </a:pPr>
            <a:r>
              <a:rPr lang="en-US" dirty="0">
                <a:latin typeface="Times New Roman" panose="02020603050405020304" pitchFamily="18" charset="0"/>
                <a:cs typeface="Times New Roman" panose="02020603050405020304" pitchFamily="18" charset="0"/>
              </a:rPr>
              <a:t>As pairs finish their conversations ask for volunteers to share the value they selected and explain why.</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As you read each value ask for a show of hands as to who selected it (just a point of interest). Facilitator can comment on which value was selected most often</a:t>
            </a:r>
          </a:p>
          <a:p>
            <a:pPr marL="0" indent="0">
              <a:buNone/>
            </a:pPr>
            <a:r>
              <a:rPr lang="en-US" dirty="0">
                <a:latin typeface="Times New Roman" panose="02020603050405020304" pitchFamily="18" charset="0"/>
                <a:cs typeface="Times New Roman" panose="02020603050405020304" pitchFamily="18" charset="0"/>
              </a:rPr>
              <a:t>Ask for volunteers to share the value they selected and why.</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3</a:t>
            </a:fld>
            <a:endParaRPr lang="en-US" dirty="0"/>
          </a:p>
        </p:txBody>
      </p:sp>
    </p:spTree>
    <p:extLst>
      <p:ext uri="{BB962C8B-B14F-4D97-AF65-F5344CB8AC3E}">
        <p14:creationId xmlns:p14="http://schemas.microsoft.com/office/powerpoint/2010/main" val="386011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163592" indent="0">
              <a:buNone/>
            </a:pPr>
            <a:r>
              <a:rPr lang="en-US" b="1"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Doc’s Charge really sets the stage for understanding the philosophies and values of Clovis Unified. All you have to do is read it to understand what we are all about. I especially appreciate this simple paragraph. It clearly states that every child deserves whatever it takes to be successful. It also says that we are going to give the community what they want for their children, as long as its moral and legal. This simple paragraph is the foundation for our Sparthenian concept “Be the best you can be in mind, body, and spirit.”</a:t>
            </a:r>
          </a:p>
          <a:p>
            <a:pPr marL="163592" indent="0">
              <a:buNone/>
            </a:pPr>
            <a:r>
              <a:rPr lang="en-US" dirty="0">
                <a:latin typeface="Times New Roman" panose="02020603050405020304" pitchFamily="18" charset="0"/>
                <a:cs typeface="Times New Roman" panose="02020603050405020304" pitchFamily="18" charset="0"/>
              </a:rPr>
              <a:t>Ask participants to read this portion of Doc’s Charge. You may call on audience members to read parts, popcorn read or choral read (facilitator’s choice). </a:t>
            </a:r>
          </a:p>
          <a:p>
            <a:pPr marL="163592" indent="0">
              <a:buNone/>
            </a:pPr>
            <a:endParaRPr lang="en-US" b="1" dirty="0">
              <a:latin typeface="Times New Roman" panose="02020603050405020304" pitchFamily="18" charset="0"/>
              <a:cs typeface="Times New Roman" panose="02020603050405020304" pitchFamily="18" charset="0"/>
            </a:endParaRPr>
          </a:p>
          <a:p>
            <a:pPr marL="163592" indent="0">
              <a:buNone/>
            </a:pPr>
            <a:r>
              <a:rPr lang="en-US" b="1" dirty="0">
                <a:latin typeface="Times New Roman" panose="02020603050405020304" pitchFamily="18" charset="0"/>
                <a:cs typeface="Times New Roman" panose="02020603050405020304" pitchFamily="18" charset="0"/>
              </a:rPr>
              <a:t>Discussion Points</a:t>
            </a:r>
          </a:p>
          <a:p>
            <a:pPr marL="163592" indent="0">
              <a:buNone/>
            </a:pPr>
            <a:r>
              <a:rPr lang="en-US" dirty="0">
                <a:latin typeface="Times New Roman" panose="02020603050405020304" pitchFamily="18" charset="0"/>
                <a:cs typeface="Times New Roman" panose="02020603050405020304" pitchFamily="18" charset="0"/>
              </a:rPr>
              <a:t>Ask participants to form small job alike groups of three or four. Then discuss one or more of the following: </a:t>
            </a:r>
          </a:p>
          <a:p>
            <a:pPr marL="163592" indent="0">
              <a:buNone/>
            </a:pPr>
            <a:r>
              <a:rPr lang="en-US" dirty="0">
                <a:latin typeface="Times New Roman" panose="02020603050405020304" pitchFamily="18" charset="0"/>
                <a:cs typeface="Times New Roman" panose="02020603050405020304" pitchFamily="18" charset="0"/>
              </a:rPr>
              <a:t>101 - What does a “fair break for every kid” mean in your school and/or department? </a:t>
            </a:r>
            <a:r>
              <a:rPr lang="en-US" dirty="0">
                <a:effectLst/>
                <a:latin typeface="Times New Roman" panose="02020603050405020304" pitchFamily="18" charset="0"/>
                <a:cs typeface="Times New Roman" panose="02020603050405020304" pitchFamily="18" charset="0"/>
              </a:rPr>
              <a:t>What are employees saying and doing that models “a fair break for every kid”? Use specific examples.</a:t>
            </a:r>
            <a:endParaRPr lang="en-US" dirty="0">
              <a:latin typeface="Times New Roman" panose="02020603050405020304" pitchFamily="18" charset="0"/>
              <a:cs typeface="Times New Roman" panose="02020603050405020304" pitchFamily="18" charset="0"/>
            </a:endParaRPr>
          </a:p>
          <a:p>
            <a:pPr marL="163592" indent="0">
              <a:buNone/>
            </a:pPr>
            <a:r>
              <a:rPr lang="en-US" dirty="0">
                <a:effectLst/>
                <a:latin typeface="Times New Roman" panose="02020603050405020304" pitchFamily="18" charset="0"/>
                <a:cs typeface="Times New Roman" panose="02020603050405020304" pitchFamily="18" charset="0"/>
              </a:rPr>
              <a:t>201 - What does the “schools belong to the people mean?” Do you agree with this statement? Explain why or why not. </a:t>
            </a:r>
          </a:p>
          <a:p>
            <a:pPr marL="163592" indent="0">
              <a:buNone/>
            </a:pPr>
            <a:r>
              <a:rPr lang="en-US" dirty="0">
                <a:effectLst/>
                <a:latin typeface="Times New Roman" panose="02020603050405020304" pitchFamily="18" charset="0"/>
                <a:cs typeface="Times New Roman" panose="02020603050405020304" pitchFamily="18" charset="0"/>
              </a:rPr>
              <a:t>301 – Explain why it is important to do things “first class”. What does this look like in your school/department. Provide examples.</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After everyone is done ask each group to share one of their examples.</a:t>
            </a:r>
          </a:p>
          <a:p>
            <a:pPr marL="0" indent="0">
              <a:buNone/>
            </a:pPr>
            <a:endParaRPr lang="en-US"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4</a:t>
            </a:fld>
            <a:endParaRPr lang="en-US" dirty="0"/>
          </a:p>
        </p:txBody>
      </p:sp>
    </p:spTree>
    <p:extLst>
      <p:ext uri="{BB962C8B-B14F-4D97-AF65-F5344CB8AC3E}">
        <p14:creationId xmlns:p14="http://schemas.microsoft.com/office/powerpoint/2010/main" val="2092350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a:buNone/>
            </a:pPr>
            <a:r>
              <a:rPr lang="en-US" sz="1200" dirty="0">
                <a:latin typeface="Times New Roman" panose="02020603050405020304" pitchFamily="18" charset="0"/>
                <a:cs typeface="Times New Roman" panose="02020603050405020304" pitchFamily="18" charset="0"/>
              </a:rPr>
              <a:t>Script for Tier I, II, or III</a:t>
            </a:r>
          </a:p>
          <a:p>
            <a:pPr marL="0" indent="0">
              <a:buNone/>
            </a:pPr>
            <a:r>
              <a:rPr lang="en-US" sz="1200" dirty="0">
                <a:latin typeface="Times New Roman" panose="02020603050405020304" pitchFamily="18" charset="0"/>
                <a:cs typeface="Times New Roman" panose="02020603050405020304" pitchFamily="18" charset="0"/>
              </a:rPr>
              <a:t>Facilitator: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latin typeface="Times New Roman" panose="02020603050405020304" pitchFamily="18" charset="0"/>
                <a:cs typeface="Times New Roman" panose="02020603050405020304" pitchFamily="18" charset="0"/>
              </a:rPr>
              <a:t>In today’s video we are going to hear current and former leaders talk about various aspects of the philosophy “Education is a Partnership Between the Schools and the Community”. </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Use the graphic organizer (available in resource folder) to record who discussed the value, what was said, and how it resonated with you.</a:t>
            </a:r>
            <a:endParaRPr lang="en-US" sz="1200" dirty="0"/>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Please listen for the following values:</a:t>
            </a:r>
            <a:endParaRPr lang="en-US" sz="1200" i="1" dirty="0">
              <a:solidFill>
                <a:srgbClr val="666666"/>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buNone/>
            </a:pPr>
            <a:r>
              <a:rPr lang="en-US" sz="1200" i="1" dirty="0">
                <a:solidFill>
                  <a:srgbClr val="666666"/>
                </a:solidFill>
                <a:latin typeface="Times New Roman" panose="02020603050405020304" pitchFamily="18" charset="0"/>
                <a:ea typeface="Calibri" panose="020F0502020204030204" pitchFamily="34" charset="0"/>
                <a:cs typeface="Times New Roman" panose="02020603050405020304" pitchFamily="18" charset="0"/>
              </a:rPr>
              <a:t>“It is amazing what people can accomplish when no one cares who gets the credit.”</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We are stewards of our community’s resources.</a:t>
            </a:r>
          </a:p>
          <a:p>
            <a:pPr marL="0" indent="0">
              <a:buNone/>
            </a:pPr>
            <a:r>
              <a:rPr lang="en-US" sz="1200" dirty="0">
                <a:latin typeface="Times New Roman" panose="02020603050405020304" pitchFamily="18" charset="0"/>
                <a:cs typeface="Times New Roman" panose="02020603050405020304" pitchFamily="18" charset="0"/>
              </a:rPr>
              <a:t>Our schools are open to the community.</a:t>
            </a:r>
          </a:p>
          <a:p>
            <a:pPr marL="0" indent="0">
              <a:buNone/>
            </a:pPr>
            <a:r>
              <a:rPr lang="en-US" sz="1200" dirty="0">
                <a:latin typeface="Times New Roman" panose="02020603050405020304" pitchFamily="18" charset="0"/>
                <a:cs typeface="Times New Roman" panose="02020603050405020304" pitchFamily="18" charset="0"/>
              </a:rPr>
              <a:t>Leaders make decisions that include perspectives from parents, students, staff and community.</a:t>
            </a:r>
          </a:p>
          <a:p>
            <a:pPr marL="0" indent="0">
              <a:buNone/>
            </a:pP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5</a:t>
            </a:fld>
            <a:endParaRPr lang="en-US" dirty="0"/>
          </a:p>
        </p:txBody>
      </p:sp>
    </p:spTree>
    <p:extLst>
      <p:ext uri="{BB962C8B-B14F-4D97-AF65-F5344CB8AC3E}">
        <p14:creationId xmlns:p14="http://schemas.microsoft.com/office/powerpoint/2010/main" val="2486656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Depending on your time allocation and the audience you have several options.</a:t>
            </a:r>
          </a:p>
          <a:p>
            <a:pPr marL="163592" indent="0">
              <a:buNone/>
            </a:pPr>
            <a:r>
              <a:rPr lang="en-US" dirty="0">
                <a:latin typeface="Times New Roman" panose="02020603050405020304" pitchFamily="18" charset="0"/>
                <a:cs typeface="Times New Roman" panose="02020603050405020304" pitchFamily="18" charset="0"/>
              </a:rPr>
              <a:t>The PowerPoint is designed for you to use the slides you choose in any order.</a:t>
            </a:r>
          </a:p>
          <a:p>
            <a:pPr marL="163592" indent="0">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6</a:t>
            </a:fld>
            <a:endParaRPr lang="en-US" dirty="0"/>
          </a:p>
        </p:txBody>
      </p:sp>
    </p:spTree>
    <p:extLst>
      <p:ext uri="{BB962C8B-B14F-4D97-AF65-F5344CB8AC3E}">
        <p14:creationId xmlns:p14="http://schemas.microsoft.com/office/powerpoint/2010/main" val="2937544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177578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hidden="1"/>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hidden="1"/>
          <p:cNvSpPr>
            <a:spLocks noGrp="1"/>
          </p:cNvSpPr>
          <p:nvPr>
            <p:ph type="dt" sz="half" idx="10"/>
          </p:nvPr>
        </p:nvSpPr>
        <p:spPr/>
        <p:txBody>
          <a:bodyPr/>
          <a:lstStyle/>
          <a:p>
            <a:fld id="{96DFF08F-DC6B-4601-B491-B0F83F6DD2DA}" type="datetimeFigureOut">
              <a:rPr lang="en-US" smtClean="0"/>
              <a:t>1/16/24</a:t>
            </a:fld>
            <a:endParaRPr lang="en-US" dirty="0"/>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hidden="1"/>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Google Shape;202;p24">
            <a:extLst>
              <a:ext uri="{FF2B5EF4-FFF2-40B4-BE49-F238E27FC236}">
                <a16:creationId xmlns:a16="http://schemas.microsoft.com/office/drawing/2014/main" id="{DC353E64-1FB7-F1F4-3693-E12CF7249607}"/>
              </a:ext>
            </a:extLst>
          </p:cNvPr>
          <p:cNvCxnSpPr/>
          <p:nvPr userDrawn="1"/>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 name="Google Shape;203;p24">
            <a:extLst>
              <a:ext uri="{FF2B5EF4-FFF2-40B4-BE49-F238E27FC236}">
                <a16:creationId xmlns:a16="http://schemas.microsoft.com/office/drawing/2014/main" id="{0EEEAFE1-E9AB-9155-EDF1-854A312114CB}"/>
              </a:ext>
            </a:extLst>
          </p:cNvPr>
          <p:cNvCxnSpPr/>
          <p:nvPr userDrawn="1"/>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10" name="Picture 9">
            <a:extLst>
              <a:ext uri="{FF2B5EF4-FFF2-40B4-BE49-F238E27FC236}">
                <a16:creationId xmlns:a16="http://schemas.microsoft.com/office/drawing/2014/main" id="{15E27AEC-0B8D-D101-DBD1-5566EB8F91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85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video" Target="https://player.vimeo.com/video/879519305?h=c9a86d5b26&amp;amp;app_id=122963"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107281" y="1313331"/>
            <a:ext cx="6929437" cy="25168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ctrTitle"/>
          </p:nvPr>
        </p:nvSpPr>
        <p:spPr>
          <a:xfrm>
            <a:off x="387409" y="3738880"/>
            <a:ext cx="8369182" cy="5160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t>Education is a Partnership Between the School and the Community</a:t>
            </a:r>
          </a:p>
        </p:txBody>
      </p:sp>
      <p:pic>
        <p:nvPicPr>
          <p:cNvPr id="2" name="Picture 1" descr="Text&#10;&#10;Description automatically generated">
            <a:extLst>
              <a:ext uri="{FF2B5EF4-FFF2-40B4-BE49-F238E27FC236}">
                <a16:creationId xmlns:a16="http://schemas.microsoft.com/office/drawing/2014/main" id="{23C7505D-C06D-8E67-EDAE-5F2DF3125CC5}"/>
              </a:ext>
            </a:extLst>
          </p:cNvPr>
          <p:cNvPicPr>
            <a:picLocks noChangeAspect="1"/>
          </p:cNvPicPr>
          <p:nvPr/>
        </p:nvPicPr>
        <p:blipFill>
          <a:blip r:embed="rId3"/>
          <a:stretch>
            <a:fillRect/>
          </a:stretch>
        </p:blipFill>
        <p:spPr>
          <a:xfrm>
            <a:off x="1442201" y="695056"/>
            <a:ext cx="6259598" cy="2894346"/>
          </a:xfrm>
          <a:prstGeom prst="rect">
            <a:avLst/>
          </a:prstGeom>
        </p:spPr>
      </p:pic>
      <p:sp>
        <p:nvSpPr>
          <p:cNvPr id="4" name="TextBox 3">
            <a:extLst>
              <a:ext uri="{FF2B5EF4-FFF2-40B4-BE49-F238E27FC236}">
                <a16:creationId xmlns:a16="http://schemas.microsoft.com/office/drawing/2014/main" id="{B7F576D2-D9CE-9799-FC37-6BB095368F9D}"/>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
        <p:nvSpPr>
          <p:cNvPr id="6" name="TextBox 5">
            <a:extLst>
              <a:ext uri="{FF2B5EF4-FFF2-40B4-BE49-F238E27FC236}">
                <a16:creationId xmlns:a16="http://schemas.microsoft.com/office/drawing/2014/main" id="{F4BAF05D-2C01-0D6D-1E9C-805711544A70}"/>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73057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1248" y="-5851603"/>
            <a:ext cx="6281305" cy="4293483"/>
          </a:xfrm>
          <a:prstGeom prst="rect">
            <a:avLst/>
          </a:prstGeom>
        </p:spPr>
        <p:txBody>
          <a:bodyPr wrap="square">
            <a:spAutoFit/>
          </a:bodyPr>
          <a:lstStyle/>
          <a:p>
            <a:r>
              <a:rPr lang="en-US" sz="1050" dirty="0"/>
              <a:t>Doc’s Charge</a:t>
            </a:r>
          </a:p>
          <a:p>
            <a:endParaRPr lang="en-US" sz="1050" dirty="0"/>
          </a:p>
          <a:p>
            <a:r>
              <a:rPr lang="en-US" sz="1050" dirty="0"/>
              <a:t>	We believe in high standards in Clovis schools.  We believe competition is an ingredient of high standards and an important motivational tool.  We recognize three levels of competition.  First, we want you to make sure that all of our students learn to compete against themselves; that’s the toughest competition of all.  Second, we want you to encourage our students to compete in specialty areas to help them build on their strengths and overcome their weaknesses, because that’s the way they get jobs and that’s the way they have to perform in life.  Third, we want to you to teach our students to work in groups and to compete in groups because we think that students who can’t work in groups are going to have trouble in tomorrow’s world.</a:t>
            </a:r>
          </a:p>
          <a:p>
            <a:r>
              <a:rPr lang="en-US" sz="1050" dirty="0"/>
              <a:t>	Competition does not start with schooling.  Competition starts with little children just wanting to play – to catch or hit or kick a ball.  Eventually, they learn a few skills and all of a sudden one of them looks at the others and says hey, let’s keep score.  Now they’re interested in winning and losing, which is mostly what life’s all about.</a:t>
            </a:r>
          </a:p>
          <a:p>
            <a:r>
              <a:rPr lang="en-US" sz="1050" dirty="0"/>
              <a:t>	While you are working with our children in Clovis we want you to remember the heart of the Clovis program:  We want you to teach students to win with class and to lose with dignity.  But we also want you to teach them that there is a lot more to being a winner than the final game score.  We want you to teach them to root for their team to win, not for their other team to lose.  We want you to teach our kids what to do when they lose.  We want you to get them off their duffs and get them back in the fight.  Don’t you let them give up.  And if we can teach them not to be quitters by the time they finish the twelfth grade in the Clovis schools, they will probably make it through life.</a:t>
            </a:r>
          </a:p>
          <a:p>
            <a:r>
              <a:rPr lang="en-US" sz="1050" dirty="0"/>
              <a:t>	Our philosophy is very simple:  A fair break for every kid.  We believe the schools and the students belong to the people.  If our community wants their children to read, write, do arithmetic, sing, dance, play in the band, or compete in forensics – whatever our community wants, we are going to do – but we’re going to do it first class.</a:t>
            </a:r>
          </a:p>
          <a:p>
            <a:endParaRPr lang="en-US" sz="1050" dirty="0"/>
          </a:p>
        </p:txBody>
      </p:sp>
      <p:sp>
        <p:nvSpPr>
          <p:cNvPr id="2" name="Title 1">
            <a:extLst>
              <a:ext uri="{FF2B5EF4-FFF2-40B4-BE49-F238E27FC236}">
                <a16:creationId xmlns:a16="http://schemas.microsoft.com/office/drawing/2014/main" id="{79B74C75-0889-45BF-A807-9A2C7CFE6A06}"/>
              </a:ext>
            </a:extLst>
          </p:cNvPr>
          <p:cNvSpPr>
            <a:spLocks noGrp="1"/>
          </p:cNvSpPr>
          <p:nvPr>
            <p:ph type="title"/>
          </p:nvPr>
        </p:nvSpPr>
        <p:spPr>
          <a:xfrm>
            <a:off x="645841" y="488049"/>
            <a:ext cx="7886700" cy="993775"/>
          </a:xfrm>
        </p:spPr>
        <p:txBody>
          <a:bodyPr>
            <a:noAutofit/>
          </a:bodyPr>
          <a:lstStyle/>
          <a:p>
            <a:pPr algn="ctr"/>
            <a:r>
              <a:rPr lang="en-US" sz="2800" i="1" dirty="0"/>
              <a:t>“Education is a Partnership Between</a:t>
            </a:r>
            <a:br>
              <a:rPr lang="en-US" sz="2800" i="1" dirty="0"/>
            </a:br>
            <a:r>
              <a:rPr lang="en-US" sz="2800" i="1" dirty="0"/>
              <a:t>the School and the Community.”</a:t>
            </a:r>
            <a:br>
              <a:rPr lang="en-US" sz="2800" dirty="0"/>
            </a:br>
            <a:r>
              <a:rPr lang="en-US" sz="2800" dirty="0"/>
              <a:t>Values</a:t>
            </a:r>
            <a:br>
              <a:rPr lang="en-US" sz="2800" i="1" dirty="0"/>
            </a:br>
            <a:endParaRPr lang="en-US" sz="2800" b="1" dirty="0"/>
          </a:p>
        </p:txBody>
      </p:sp>
      <p:sp>
        <p:nvSpPr>
          <p:cNvPr id="10" name="Content Placeholder 9"/>
          <p:cNvSpPr>
            <a:spLocks noGrp="1"/>
          </p:cNvSpPr>
          <p:nvPr>
            <p:ph idx="1"/>
          </p:nvPr>
        </p:nvSpPr>
        <p:spPr>
          <a:xfrm>
            <a:off x="611459" y="1201574"/>
            <a:ext cx="7921082" cy="3105695"/>
          </a:xfrm>
        </p:spPr>
        <p:txBody>
          <a:bodyPr>
            <a:normAutofit fontScale="92500" lnSpcReduction="10000"/>
          </a:bodyPr>
          <a:lstStyle/>
          <a:p>
            <a:pPr algn="ctr">
              <a:lnSpc>
                <a:spcPct val="107000"/>
              </a:lnSpc>
            </a:pPr>
            <a:endParaRPr lang="en-US" sz="2400" b="1" i="1" dirty="0">
              <a:latin typeface="+mj-lt"/>
              <a:ea typeface="Calibri" panose="020F0502020204030204" pitchFamily="34" charset="0"/>
              <a:cs typeface="Roboto-BlackItalic"/>
            </a:endParaRPr>
          </a:p>
          <a:p>
            <a:pPr algn="ctr">
              <a:lnSpc>
                <a:spcPct val="107000"/>
              </a:lnSpc>
            </a:pPr>
            <a:r>
              <a:rPr lang="en-US" sz="2400" b="1" i="1" dirty="0">
                <a:latin typeface="+mj-lt"/>
                <a:ea typeface="Calibri" panose="020F0502020204030204" pitchFamily="34" charset="0"/>
                <a:cs typeface="Roboto-BlackItalic"/>
              </a:rPr>
              <a:t>“It is amazing what people can accomplish </a:t>
            </a:r>
          </a:p>
          <a:p>
            <a:pPr algn="ctr">
              <a:lnSpc>
                <a:spcPct val="107000"/>
              </a:lnSpc>
            </a:pPr>
            <a:r>
              <a:rPr lang="en-US" sz="2400" b="1" i="1" dirty="0">
                <a:latin typeface="+mj-lt"/>
                <a:ea typeface="Calibri" panose="020F0502020204030204" pitchFamily="34" charset="0"/>
                <a:cs typeface="Roboto-BlackItalic"/>
              </a:rPr>
              <a:t>when no one cares who gets the credit.”</a:t>
            </a:r>
            <a:br>
              <a:rPr lang="en-US" sz="2400" b="1" i="1" dirty="0">
                <a:latin typeface="+mj-lt"/>
                <a:ea typeface="Calibri" panose="020F0502020204030204" pitchFamily="34" charset="0"/>
                <a:cs typeface="Roboto-BlackItalic"/>
              </a:rPr>
            </a:br>
            <a:r>
              <a:rPr lang="en-US" sz="2400" b="1" i="1" dirty="0">
                <a:latin typeface="+mj-lt"/>
                <a:ea typeface="Calibri" panose="020F0502020204030204" pitchFamily="34" charset="0"/>
                <a:cs typeface="Roboto-BlackItalic"/>
              </a:rPr>
              <a:t>                                     </a:t>
            </a:r>
            <a:r>
              <a:rPr lang="en-US" sz="2400" dirty="0">
                <a:latin typeface="+mj-lt"/>
                <a:ea typeface="Calibri" panose="020F0502020204030204" pitchFamily="34" charset="0"/>
                <a:cs typeface="Times New Roman" panose="02020603050405020304" pitchFamily="18" charset="0"/>
              </a:rPr>
              <a:t>Doc</a:t>
            </a:r>
            <a:br>
              <a:rPr lang="en-US" sz="2400" dirty="0">
                <a:latin typeface="+mj-lt"/>
                <a:ea typeface="Calibri" panose="020F0502020204030204" pitchFamily="34" charset="0"/>
                <a:cs typeface="Times New Roman" panose="02020603050405020304" pitchFamily="18" charset="0"/>
              </a:rPr>
            </a:br>
            <a:endParaRPr lang="en-US" sz="2400" dirty="0"/>
          </a:p>
          <a:p>
            <a:pPr marL="342900" indent="-342900">
              <a:lnSpc>
                <a:spcPct val="107000"/>
              </a:lnSpc>
              <a:buClr>
                <a:srgbClr val="004990"/>
              </a:buClr>
              <a:buFont typeface="Arial" panose="020B0604020202020204" pitchFamily="34" charset="0"/>
              <a:buChar char="•"/>
            </a:pPr>
            <a:r>
              <a:rPr lang="en-US" sz="2400" dirty="0"/>
              <a:t>We are stewards of our community’s resources.</a:t>
            </a:r>
          </a:p>
          <a:p>
            <a:pPr marL="342900" indent="-342900">
              <a:lnSpc>
                <a:spcPct val="107000"/>
              </a:lnSpc>
              <a:buClr>
                <a:srgbClr val="004990"/>
              </a:buClr>
              <a:buFont typeface="Arial" panose="020B0604020202020204" pitchFamily="34" charset="0"/>
              <a:buChar char="•"/>
            </a:pPr>
            <a:r>
              <a:rPr lang="en-US" sz="2400" dirty="0"/>
              <a:t>Our schools are open to the community.</a:t>
            </a:r>
          </a:p>
          <a:p>
            <a:pPr marL="342900" indent="-342900">
              <a:lnSpc>
                <a:spcPct val="107000"/>
              </a:lnSpc>
              <a:buClr>
                <a:srgbClr val="004990"/>
              </a:buClr>
              <a:buFont typeface="Arial" panose="020B0604020202020204" pitchFamily="34" charset="0"/>
              <a:buChar char="•"/>
            </a:pPr>
            <a:r>
              <a:rPr lang="en-US" sz="2400" dirty="0"/>
              <a:t>Leaders make decisions that include perspectives from parents, students, staff and community.</a:t>
            </a:r>
          </a:p>
        </p:txBody>
      </p:sp>
    </p:spTree>
    <p:extLst>
      <p:ext uri="{BB962C8B-B14F-4D97-AF65-F5344CB8AC3E}">
        <p14:creationId xmlns:p14="http://schemas.microsoft.com/office/powerpoint/2010/main" val="94649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p:txBody>
          <a:bodyPr>
            <a:normAutofit/>
          </a:bodyPr>
          <a:lstStyle/>
          <a:p>
            <a:br>
              <a:rPr lang="en-US" sz="2700" i="1" dirty="0"/>
            </a:br>
            <a:r>
              <a:rPr lang="en-US" sz="2700" dirty="0">
                <a:latin typeface="+mn-lt"/>
              </a:rPr>
              <a:t>Our philosophy is very simple…</a:t>
            </a:r>
            <a:endParaRPr lang="en-US" sz="2700" dirty="0"/>
          </a:p>
        </p:txBody>
      </p:sp>
      <p:sp>
        <p:nvSpPr>
          <p:cNvPr id="4" name="Rectangle 1">
            <a:extLst>
              <a:ext uri="{FF2B5EF4-FFF2-40B4-BE49-F238E27FC236}">
                <a16:creationId xmlns:a16="http://schemas.microsoft.com/office/drawing/2014/main" id="{B9C7EF46-1250-B18A-A739-8197D21D92D9}"/>
              </a:ext>
            </a:extLst>
          </p:cNvPr>
          <p:cNvSpPr>
            <a:spLocks noGrp="1" noChangeArrowheads="1"/>
          </p:cNvSpPr>
          <p:nvPr>
            <p:ph idx="1"/>
          </p:nvPr>
        </p:nvSpPr>
        <p:spPr bwMode="auto">
          <a:xfrm>
            <a:off x="891902" y="1652651"/>
            <a:ext cx="7360195"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fontAlgn="t">
              <a:buClrTx/>
            </a:pPr>
            <a:r>
              <a:rPr lang="en-US" sz="2400" b="1" dirty="0">
                <a:latin typeface="+mn-lt"/>
              </a:rPr>
              <a:t>A fair break for every kid</a:t>
            </a:r>
            <a:r>
              <a:rPr lang="en-US" sz="2400" dirty="0">
                <a:latin typeface="+mn-lt"/>
              </a:rPr>
              <a:t>. We believe </a:t>
            </a:r>
            <a:r>
              <a:rPr lang="en-US" sz="2400" b="1" dirty="0">
                <a:latin typeface="+mn-lt"/>
              </a:rPr>
              <a:t>the schools and the students belong to the people</a:t>
            </a:r>
            <a:r>
              <a:rPr lang="en-US" sz="2400" dirty="0">
                <a:latin typeface="+mn-lt"/>
              </a:rPr>
              <a:t>. If our community wants their children to read, write, do arithmetic, sing, dance, play in the band, or compete in forensics – whatever our community wants, we are going to do – but </a:t>
            </a:r>
            <a:r>
              <a:rPr lang="en-US" sz="2400" b="1" dirty="0">
                <a:latin typeface="+mn-lt"/>
              </a:rPr>
              <a:t>we’re going to do it first class.</a:t>
            </a:r>
          </a:p>
          <a:p>
            <a:pPr defTabSz="685800" fontAlgn="t">
              <a:buClrTx/>
            </a:pPr>
            <a:br>
              <a:rPr lang="en-US" altLang="en-US" sz="750" dirty="0">
                <a:solidFill>
                  <a:srgbClr val="202124"/>
                </a:solidFill>
                <a:latin typeface="Roboto" panose="02000000000000000000" pitchFamily="2" charset="0"/>
              </a:rPr>
            </a:br>
            <a:endParaRPr lang="en-US" altLang="en-US" sz="600" dirty="0"/>
          </a:p>
          <a:p>
            <a:pPr defTabSz="685800">
              <a:buClrTx/>
            </a:pPr>
            <a:endParaRPr lang="en-US" altLang="en-US" sz="1350" dirty="0"/>
          </a:p>
        </p:txBody>
      </p:sp>
    </p:spTree>
    <p:extLst>
      <p:ext uri="{BB962C8B-B14F-4D97-AF65-F5344CB8AC3E}">
        <p14:creationId xmlns:p14="http://schemas.microsoft.com/office/powerpoint/2010/main" val="3628587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descr="Leadership Tenet - Education is Partnership">
            <a:hlinkClick r:id="" action="ppaction://media"/>
            <a:extLst>
              <a:ext uri="{FF2B5EF4-FFF2-40B4-BE49-F238E27FC236}">
                <a16:creationId xmlns:a16="http://schemas.microsoft.com/office/drawing/2014/main" id="{77736C23-4A8F-1DA1-132C-8512346BC2D4}"/>
              </a:ext>
            </a:extLst>
          </p:cNvPr>
          <p:cNvPicPr>
            <a:picLocks noRot="1" noChangeAspect="1"/>
          </p:cNvPicPr>
          <p:nvPr>
            <a:videoFile r:link="rId1"/>
          </p:nvPr>
        </p:nvPicPr>
        <p:blipFill>
          <a:blip r:embed="rId4"/>
          <a:stretch>
            <a:fillRect/>
          </a:stretch>
        </p:blipFill>
        <p:spPr>
          <a:xfrm>
            <a:off x="0" y="0"/>
            <a:ext cx="9129713" cy="5143500"/>
          </a:xfrm>
          <a:prstGeom prst="rect">
            <a:avLst/>
          </a:prstGeom>
        </p:spPr>
      </p:pic>
    </p:spTree>
    <p:extLst>
      <p:ext uri="{BB962C8B-B14F-4D97-AF65-F5344CB8AC3E}">
        <p14:creationId xmlns:p14="http://schemas.microsoft.com/office/powerpoint/2010/main" val="395496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End of Part I</a:t>
            </a:r>
          </a:p>
        </p:txBody>
      </p:sp>
    </p:spTree>
    <p:extLst>
      <p:ext uri="{BB962C8B-B14F-4D97-AF65-F5344CB8AC3E}">
        <p14:creationId xmlns:p14="http://schemas.microsoft.com/office/powerpoint/2010/main" val="2936891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926865" y="1220625"/>
            <a:ext cx="5290269" cy="1921476"/>
          </a:xfrm>
          <a:prstGeom prst="rect">
            <a:avLst/>
          </a:prstGeom>
        </p:spPr>
      </p:pic>
      <p:pic>
        <p:nvPicPr>
          <p:cNvPr id="3" name="Picture 2" descr="A logo with blue text&#10;&#10;Description automatically generated">
            <a:extLst>
              <a:ext uri="{FF2B5EF4-FFF2-40B4-BE49-F238E27FC236}">
                <a16:creationId xmlns:a16="http://schemas.microsoft.com/office/drawing/2014/main" id="{3E2A5044-4AF4-85D8-EE29-6015E09DD98B}"/>
              </a:ext>
            </a:extLst>
          </p:cNvPr>
          <p:cNvPicPr>
            <a:picLocks noChangeAspect="1"/>
          </p:cNvPicPr>
          <p:nvPr/>
        </p:nvPicPr>
        <p:blipFill>
          <a:blip r:embed="rId4"/>
          <a:stretch>
            <a:fillRect/>
          </a:stretch>
        </p:blipFill>
        <p:spPr>
          <a:xfrm>
            <a:off x="3527150" y="3952675"/>
            <a:ext cx="2089700" cy="691083"/>
          </a:xfrm>
          <a:prstGeom prst="rect">
            <a:avLst/>
          </a:prstGeom>
        </p:spPr>
      </p:pic>
    </p:spTree>
    <p:extLst>
      <p:ext uri="{BB962C8B-B14F-4D97-AF65-F5344CB8AC3E}">
        <p14:creationId xmlns:p14="http://schemas.microsoft.com/office/powerpoint/2010/main" val="1092602968"/>
      </p:ext>
    </p:extLst>
  </p:cSld>
  <p:clrMapOvr>
    <a:masterClrMapping/>
  </p:clrMapOvr>
</p:sld>
</file>

<file path=ppt/theme/theme1.xml><?xml version="1.0" encoding="utf-8"?>
<a:theme xmlns:a="http://schemas.openxmlformats.org/drawingml/2006/main" name="1_Editorial Meeting by Slidesgo">
  <a:themeElements>
    <a:clrScheme name="Custom 1">
      <a:dk1>
        <a:srgbClr val="00498F"/>
      </a:dk1>
      <a:lt1>
        <a:srgbClr val="00498F"/>
      </a:lt1>
      <a:dk2>
        <a:srgbClr val="00498F"/>
      </a:dk2>
      <a:lt2>
        <a:srgbClr val="00498F"/>
      </a:lt2>
      <a:accent1>
        <a:srgbClr val="00498E"/>
      </a:accent1>
      <a:accent2>
        <a:srgbClr val="00498E"/>
      </a:accent2>
      <a:accent3>
        <a:srgbClr val="00498F"/>
      </a:accent3>
      <a:accent4>
        <a:srgbClr val="00498F"/>
      </a:accent4>
      <a:accent5>
        <a:srgbClr val="00498F"/>
      </a:accent5>
      <a:accent6>
        <a:srgbClr val="00498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 B Leadership PPT v1 - Blue Logo" id="{9ACCAA4C-BB0C-164B-A7BA-6CA90822A93B}" vid="{5C391EB1-4DAF-394F-9962-3DAD3952484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2238</TotalTime>
  <Words>1339</Words>
  <Application>Microsoft Macintosh PowerPoint</Application>
  <PresentationFormat>On-screen Show (16:9)</PresentationFormat>
  <Paragraphs>65</Paragraphs>
  <Slides>7</Slides>
  <Notes>7</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vt:i4>
      </vt:variant>
    </vt:vector>
  </HeadingPairs>
  <TitlesOfParts>
    <vt:vector size="21" baseType="lpstr">
      <vt:lpstr>Arial</vt:lpstr>
      <vt:lpstr>Bebas Neue</vt:lpstr>
      <vt:lpstr>Bebas Neue Regular</vt:lpstr>
      <vt:lpstr>Exo</vt:lpstr>
      <vt:lpstr>Fjalla One</vt:lpstr>
      <vt:lpstr>Garamond</vt:lpstr>
      <vt:lpstr>Open Sans</vt:lpstr>
      <vt:lpstr>Raleway Medium</vt:lpstr>
      <vt:lpstr>Ramabhadra</vt:lpstr>
      <vt:lpstr>Red Hat Text</vt:lpstr>
      <vt:lpstr>Roboto</vt:lpstr>
      <vt:lpstr>Roboto Condensed Light</vt:lpstr>
      <vt:lpstr>Times New Roman</vt:lpstr>
      <vt:lpstr>1_Editorial Meeting by Slidesgo</vt:lpstr>
      <vt:lpstr>PowerPoint Presentation</vt:lpstr>
      <vt:lpstr>Education is a Partnership Between the School and the Community</vt:lpstr>
      <vt:lpstr>“Education is a Partnership Between the School and the Community.” Values </vt:lpstr>
      <vt:lpstr> Our philosophy is very simple…</vt:lpstr>
      <vt:lpstr>PowerPoint Presentation</vt:lpstr>
      <vt:lpstr>End of Part 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27</cp:revision>
  <cp:lastPrinted>2023-08-12T18:11:40Z</cp:lastPrinted>
  <dcterms:modified xsi:type="dcterms:W3CDTF">2024-01-16T23:41:38Z</dcterms:modified>
</cp:coreProperties>
</file>